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</p:sldIdLst>
  <p:sldSz cy="6858000" cx="9144000"/>
  <p:notesSz cx="6858000" cy="9144000"/>
  <p:embeddedFontLst>
    <p:embeddedFont>
      <p:font typeface="Montserrat"/>
      <p:regular r:id="rId44"/>
      <p:bold r:id="rId45"/>
      <p:italic r:id="rId46"/>
      <p:boldItalic r:id="rId47"/>
    </p:embeddedFont>
    <p:embeddedFont>
      <p:font typeface="Gill Sans"/>
      <p:regular r:id="rId48"/>
      <p:bold r:id="rId4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font" Target="fonts/Montserrat-regular.fntdata"/><Relationship Id="rId43" Type="http://schemas.openxmlformats.org/officeDocument/2006/relationships/slide" Target="slides/slide37.xml"/><Relationship Id="rId46" Type="http://schemas.openxmlformats.org/officeDocument/2006/relationships/font" Target="fonts/Montserrat-italic.fntdata"/><Relationship Id="rId45" Type="http://schemas.openxmlformats.org/officeDocument/2006/relationships/font" Target="fonts/Montserrat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font" Target="fonts/GillSans-regular.fntdata"/><Relationship Id="rId47" Type="http://schemas.openxmlformats.org/officeDocument/2006/relationships/font" Target="fonts/Montserrat-boldItalic.fntdata"/><Relationship Id="rId49" Type="http://schemas.openxmlformats.org/officeDocument/2006/relationships/font" Target="fonts/GillSans-bold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7a223f9c34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g7a223f9c34_0_15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7a223f9c34_0_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7a223f9c34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g7a223f9c34_0_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7a223f9c34_0_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7a223f9c34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g7a223f9c34_0_1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7a223f9c34_0_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7a223f9c34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g7a223f9c34_0_1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7a223f9c34_0_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7a223f9c34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g7a223f9c34_0_2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7a223f9c34_1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7a223f9c3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g7a223f9c34_1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7a223f9c34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g7a223f9c34_1_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7a223f9c34_1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g7a223f9c34_1_8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7a223f9c34_1_3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g7a223f9c34_1_3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7a223f9c34_1_39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7a223f9c34_1_3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g7a223f9c34_1_39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d08dae09ee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d08dae09e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gd08dae09ee_0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7a223f9c34_1_39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7a223f9c34_1_3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g7a223f9c34_1_39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p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p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2" name="Google Shape;382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title Order API - Create an Order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Client -&gt; Order: POST http://s:p/app/order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note right of Order: Service creates unique uuid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Order -&gt; Client: 201 Created + Location: http://s:p/app/order/{uuid}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note right of Order: "garbage collect" orders not completed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Client -&gt; Order: PUT http://s:p/app/order/{uuid} with actual JSON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Order -&gt; Client: 200 OK + re-serialization of JSON (for validation purposes)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Client -&gt; Order: PUT http://s:p/app/order/{uuid} with actual JSON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Order -&gt; Client: 304 Not Modified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p2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9" name="Google Shape;389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title Order API - Deal with an Order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Client -&gt; Order: GET http://s:p/app/order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note right of Order: Properly should implement size of return list and pagination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Order -&gt; Client: 200 OK + JSON Array of URIs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Client -&gt; Order: GET http://s:p/app/order/{uuid}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Order -&gt; Client: 200 OK + serialization of JSON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Client -&gt; Order: DELETE http://s:p/app/order/{uuid}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note right of Order: Don't actually delete, just mark deleted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Order -&gt; Client: 200 OK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Client -&gt; Order: DELETE http://s:p/app/order/{uuid}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Order -&gt; Client: 304 Not Modified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Client -&gt; Order: GET http://s:p/app/order/{uuid}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Order -&gt; Client: 410 Gone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p2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p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7a223f9c34_2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7a223f9c34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g7a223f9c34_2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7a223f9c34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7a223f9c3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g7a223f9c34_0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2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1"/>
          <p:cNvSpPr txBox="1"/>
          <p:nvPr>
            <p:ph idx="1" type="body"/>
          </p:nvPr>
        </p:nvSpPr>
        <p:spPr>
          <a:xfrm rot="5400000">
            <a:off x="2227454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4" name="Google Shape;84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5" name="Google Shape;85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6" name="Google Shape;86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2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12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0" name="Google Shape;90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" name="Google Shape;91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" name="Google Shape;92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4"/>
          <p:cNvSpPr txBox="1"/>
          <p:nvPr>
            <p:ph type="ctrTitle"/>
          </p:nvPr>
        </p:nvSpPr>
        <p:spPr>
          <a:xfrm>
            <a:off x="685800" y="2130425"/>
            <a:ext cx="7772400" cy="14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14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rt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rtl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rtl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15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4" name="Google Shape;104;p15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5" name="Google Shape;105;p15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6" name="Google Shape;106;p15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6"/>
          <p:cNvSpPr txBox="1"/>
          <p:nvPr>
            <p:ph type="title"/>
          </p:nvPr>
        </p:nvSpPr>
        <p:spPr>
          <a:xfrm>
            <a:off x="722313" y="4406900"/>
            <a:ext cx="7772400" cy="13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b="1" sz="4000" cap="none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16"/>
          <p:cNvSpPr txBox="1"/>
          <p:nvPr>
            <p:ph idx="1" type="body"/>
          </p:nvPr>
        </p:nvSpPr>
        <p:spPr>
          <a:xfrm>
            <a:off x="722313" y="2906713"/>
            <a:ext cx="7772400" cy="15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rtl="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rtl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rtl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10" name="Google Shape;110;p16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1" name="Google Shape;111;p16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2" name="Google Shape;112;p16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" name="Google Shape;115;p17"/>
          <p:cNvSpPr txBox="1"/>
          <p:nvPr>
            <p:ph idx="1" type="body"/>
          </p:nvPr>
        </p:nvSpPr>
        <p:spPr>
          <a:xfrm>
            <a:off x="457200" y="1600200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116" name="Google Shape;116;p17"/>
          <p:cNvSpPr txBox="1"/>
          <p:nvPr>
            <p:ph idx="2" type="body"/>
          </p:nvPr>
        </p:nvSpPr>
        <p:spPr>
          <a:xfrm>
            <a:off x="4648200" y="1600200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117" name="Google Shape;117;p17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8" name="Google Shape;118;p17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9" name="Google Shape;119;p17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18"/>
          <p:cNvSpPr txBox="1"/>
          <p:nvPr>
            <p:ph idx="1" type="body"/>
          </p:nvPr>
        </p:nvSpPr>
        <p:spPr>
          <a:xfrm>
            <a:off x="457200" y="1535113"/>
            <a:ext cx="4040100" cy="639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23" name="Google Shape;123;p18"/>
          <p:cNvSpPr txBox="1"/>
          <p:nvPr>
            <p:ph idx="2" type="body"/>
          </p:nvPr>
        </p:nvSpPr>
        <p:spPr>
          <a:xfrm>
            <a:off x="457200" y="2174875"/>
            <a:ext cx="4040100" cy="39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124" name="Google Shape;124;p18"/>
          <p:cNvSpPr txBox="1"/>
          <p:nvPr>
            <p:ph idx="3" type="body"/>
          </p:nvPr>
        </p:nvSpPr>
        <p:spPr>
          <a:xfrm>
            <a:off x="4645025" y="1535113"/>
            <a:ext cx="4041900" cy="639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25" name="Google Shape;125;p18"/>
          <p:cNvSpPr txBox="1"/>
          <p:nvPr>
            <p:ph idx="4" type="body"/>
          </p:nvPr>
        </p:nvSpPr>
        <p:spPr>
          <a:xfrm>
            <a:off x="4645025" y="2174875"/>
            <a:ext cx="4041900" cy="39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126" name="Google Shape;126;p18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7" name="Google Shape;127;p18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8" name="Google Shape;128;p18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p19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2" name="Google Shape;132;p19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3" name="Google Shape;133;p19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0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6" name="Google Shape;136;p20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7" name="Google Shape;137;p20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1"/>
          <p:cNvSpPr txBox="1"/>
          <p:nvPr>
            <p:ph type="title"/>
          </p:nvPr>
        </p:nvSpPr>
        <p:spPr>
          <a:xfrm>
            <a:off x="457200" y="273050"/>
            <a:ext cx="3008400" cy="1161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0" name="Google Shape;140;p21"/>
          <p:cNvSpPr txBox="1"/>
          <p:nvPr>
            <p:ph idx="1" type="body"/>
          </p:nvPr>
        </p:nvSpPr>
        <p:spPr>
          <a:xfrm>
            <a:off x="3575050" y="273050"/>
            <a:ext cx="5111700" cy="58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141" name="Google Shape;141;p21"/>
          <p:cNvSpPr txBox="1"/>
          <p:nvPr>
            <p:ph idx="2" type="body"/>
          </p:nvPr>
        </p:nvSpPr>
        <p:spPr>
          <a:xfrm>
            <a:off x="457200" y="1435100"/>
            <a:ext cx="3008400" cy="46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42" name="Google Shape;142;p21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3" name="Google Shape;143;p21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4" name="Google Shape;144;p21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3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3" name="Google Shape;33;p3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4" name="Google Shape;34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" name="Google Shape;35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" name="Google Shape;36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2"/>
          <p:cNvSpPr txBox="1"/>
          <p:nvPr>
            <p:ph type="title"/>
          </p:nvPr>
        </p:nvSpPr>
        <p:spPr>
          <a:xfrm>
            <a:off x="1792288" y="4800600"/>
            <a:ext cx="5486400" cy="566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7" name="Google Shape;147;p22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8" name="Google Shape;148;p22"/>
          <p:cNvSpPr txBox="1"/>
          <p:nvPr>
            <p:ph idx="1" type="body"/>
          </p:nvPr>
        </p:nvSpPr>
        <p:spPr>
          <a:xfrm>
            <a:off x="1792288" y="5367338"/>
            <a:ext cx="5486400" cy="8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49" name="Google Shape;149;p22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0" name="Google Shape;150;p22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1" name="Google Shape;151;p22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4" name="Google Shape;154;p23"/>
          <p:cNvSpPr txBox="1"/>
          <p:nvPr>
            <p:ph idx="1" type="body"/>
          </p:nvPr>
        </p:nvSpPr>
        <p:spPr>
          <a:xfrm rot="5400000">
            <a:off x="2227385" y="-251550"/>
            <a:ext cx="452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5" name="Google Shape;155;p23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" name="Google Shape;156;p23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" name="Google Shape;157;p23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4"/>
          <p:cNvSpPr txBox="1"/>
          <p:nvPr>
            <p:ph type="title"/>
          </p:nvPr>
        </p:nvSpPr>
        <p:spPr>
          <a:xfrm rot="5400000">
            <a:off x="4732350" y="2171688"/>
            <a:ext cx="58515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0" name="Google Shape;160;p24"/>
          <p:cNvSpPr txBox="1"/>
          <p:nvPr>
            <p:ph idx="1" type="body"/>
          </p:nvPr>
        </p:nvSpPr>
        <p:spPr>
          <a:xfrm rot="5400000">
            <a:off x="541350" y="190488"/>
            <a:ext cx="58515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1" name="Google Shape;161;p24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2" name="Google Shape;162;p24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3" name="Google Shape;163;p24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4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" name="Google Shape;41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2" name="Google Shape;42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5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5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6" name="Google Shape;46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" name="Google Shape;47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Google Shape;48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" name="Google Shape;52;p6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3" name="Google Shape;53;p6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4" name="Google Shape;54;p6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5" name="Google Shape;55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6" name="Google Shape;56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7" name="Google Shape;57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1" name="Google Shape;61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" name="Google Shape;62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5" name="Google Shape;65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" name="Google Shape;66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70" name="Google Shape;70;p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1" name="Google Shape;71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" name="Google Shape;72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" name="Google Shape;73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7" name="Google Shape;77;p1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8" name="Google Shape;78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" name="Google Shape;79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0" name="Google Shape;80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.xml"/><Relationship Id="rId22" Type="http://schemas.openxmlformats.org/officeDocument/2006/relationships/theme" Target="../theme/theme1.xml"/><Relationship Id="rId10" Type="http://schemas.openxmlformats.org/officeDocument/2006/relationships/image" Target="../media/image2.png"/><Relationship Id="rId21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2.xml"/><Relationship Id="rId1" Type="http://schemas.openxmlformats.org/officeDocument/2006/relationships/hyperlink" Target="http://creativecommons.org/licenses/by-sa/3.0/" TargetMode="External"/><Relationship Id="rId2" Type="http://schemas.openxmlformats.org/officeDocument/2006/relationships/image" Target="../media/image1.png"/><Relationship Id="rId3" Type="http://schemas.openxmlformats.org/officeDocument/2006/relationships/hyperlink" Target="http://creativecommons.org/licenses/by-sa/3.0/" TargetMode="External"/><Relationship Id="rId4" Type="http://schemas.openxmlformats.org/officeDocument/2006/relationships/hyperlink" Target="http://creativecommons.org/licenses/by-sa/3.0/" TargetMode="External"/><Relationship Id="rId9" Type="http://schemas.openxmlformats.org/officeDocument/2006/relationships/hyperlink" Target="http://creativecommons.org/licenses/by-nc-sa/4.0/" TargetMode="External"/><Relationship Id="rId15" Type="http://schemas.openxmlformats.org/officeDocument/2006/relationships/slideLayout" Target="../slideLayouts/slideLayout5.xml"/><Relationship Id="rId14" Type="http://schemas.openxmlformats.org/officeDocument/2006/relationships/slideLayout" Target="../slideLayouts/slideLayout4.xml"/><Relationship Id="rId17" Type="http://schemas.openxmlformats.org/officeDocument/2006/relationships/slideLayout" Target="../slideLayouts/slideLayout7.xml"/><Relationship Id="rId16" Type="http://schemas.openxmlformats.org/officeDocument/2006/relationships/slideLayout" Target="../slideLayouts/slideLayout6.xml"/><Relationship Id="rId5" Type="http://schemas.openxmlformats.org/officeDocument/2006/relationships/hyperlink" Target="http://creativecommons.org/licenses/by-sa/3.0/" TargetMode="External"/><Relationship Id="rId19" Type="http://schemas.openxmlformats.org/officeDocument/2006/relationships/slideLayout" Target="../slideLayouts/slideLayout9.xml"/><Relationship Id="rId6" Type="http://schemas.openxmlformats.org/officeDocument/2006/relationships/hyperlink" Target="http://creativecommons.org/licenses/by-sa/3.0/" TargetMode="External"/><Relationship Id="rId18" Type="http://schemas.openxmlformats.org/officeDocument/2006/relationships/slideLayout" Target="../slideLayouts/slideLayout8.xml"/><Relationship Id="rId7" Type="http://schemas.openxmlformats.org/officeDocument/2006/relationships/hyperlink" Target="http://creativecommons.org/licenses/by-sa/3.0/" TargetMode="External"/><Relationship Id="rId8" Type="http://schemas.openxmlformats.org/officeDocument/2006/relationships/hyperlink" Target="http://creativecommons.org/licenses/by-sa/3.0/" TargetMode="Externa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1.xml"/><Relationship Id="rId1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 b="0" i="0" sz="4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/>
        </p:nvSpPr>
        <p:spPr>
          <a:xfrm>
            <a:off x="1817688" y="8837613"/>
            <a:ext cx="750435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© Paul Fremantle 2012.  Portions © Jeremy Gibbons 2010, © WSO2 2005-2012 used with permission of the author(s).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Licensed under the Creative Commons 3.0 BY-SA (Attribution-Sharealike) license.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See </a:t>
            </a:r>
            <a:r>
              <a:rPr b="0" i="0" lang="en-US" sz="12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  <a:hlinkClick r:id="rId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http://creativecommons.org/licenses/by-sa/3.0/</a:t>
            </a: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3" name="Google Shape;13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41363" y="8909050"/>
            <a:ext cx="1012825" cy="360363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1"/>
          <p:cNvSpPr txBox="1"/>
          <p:nvPr/>
        </p:nvSpPr>
        <p:spPr>
          <a:xfrm>
            <a:off x="1970088" y="8990013"/>
            <a:ext cx="750435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© Paul Fremantle 2012.  Portions © Jeremy Gibbons 2010, © WSO2 2005-2012 used with permission of the author(s).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Licensed under the Creative Commons 3.0 BY-SA (Attribution-Sharealike) license.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See </a:t>
            </a:r>
            <a:r>
              <a:rPr b="0" i="0" lang="en-US" sz="12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http://creativecommons.org/licenses/by-sa/3.0/</a:t>
            </a: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5" name="Google Shape;15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93763" y="9061450"/>
            <a:ext cx="1012825" cy="360363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1"/>
          <p:cNvSpPr txBox="1"/>
          <p:nvPr/>
        </p:nvSpPr>
        <p:spPr>
          <a:xfrm>
            <a:off x="2122488" y="9142413"/>
            <a:ext cx="750435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© Paul Fremantle 2012.  Portions © Jeremy Gibbons 2010, © WSO2 2005-2012 used with permission of the author(s).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Licensed under the Creative Commons 3.0 BY-SA (Attribution-Sharealike) license.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See </a:t>
            </a:r>
            <a:r>
              <a:rPr b="0" i="0" lang="en-US" sz="12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http://creativecommons.org/licenses/by-sa/3.0/</a:t>
            </a: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7" name="Google Shape;17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46163" y="9213850"/>
            <a:ext cx="1012825" cy="360363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1"/>
          <p:cNvSpPr txBox="1"/>
          <p:nvPr/>
        </p:nvSpPr>
        <p:spPr>
          <a:xfrm>
            <a:off x="2274888" y="9294813"/>
            <a:ext cx="750435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© Paul Fremantle 2012.  Portions © Jeremy Gibbons 2010, © WSO2 2005-2012 used with permission of the author(s).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Licensed under the Creative Commons 3.0 BY-SA (Attribution-Sharealike) license.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See </a:t>
            </a:r>
            <a:r>
              <a:rPr b="0" i="0" lang="en-US" sz="12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http://creativecommons.org/licenses/by-sa/3.0/</a:t>
            </a: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9" name="Google Shape;1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98563" y="9366250"/>
            <a:ext cx="1012825" cy="360363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1"/>
          <p:cNvSpPr txBox="1"/>
          <p:nvPr/>
        </p:nvSpPr>
        <p:spPr>
          <a:xfrm>
            <a:off x="2427288" y="9447213"/>
            <a:ext cx="750435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© Paul Fremantle 2012.  Portions © Jeremy Gibbons 2010, © WSO2 2005-2012 used with permission of the author(s).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Licensed under the Creative Commons 3.0 BY-SA (Attribution-Sharealike) license.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See </a:t>
            </a:r>
            <a:r>
              <a:rPr b="0" i="0" lang="en-US" sz="12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http://creativecommons.org/licenses/by-sa/3.0/</a:t>
            </a: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1" name="Google Shape;21;p1"/>
          <p:cNvSpPr txBox="1"/>
          <p:nvPr/>
        </p:nvSpPr>
        <p:spPr>
          <a:xfrm>
            <a:off x="2579688" y="9599613"/>
            <a:ext cx="750435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© Paul Fremantle 2012.  Portions © Jeremy Gibbons 2010, © WSO2 2005-2012 used with permission of the author(s).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Licensed under the Creative Commons 3.0 BY-SA (Attribution-Sharealike) license.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See </a:t>
            </a:r>
            <a:r>
              <a:rPr b="0" i="0" lang="en-US" sz="12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http://creativecommons.org/licenses/by-sa/3.0/</a:t>
            </a: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2" name="Google Shape;22;p1"/>
          <p:cNvSpPr txBox="1"/>
          <p:nvPr/>
        </p:nvSpPr>
        <p:spPr>
          <a:xfrm>
            <a:off x="2732088" y="9752013"/>
            <a:ext cx="750435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© Paul Fremantle 2012.  Portions © Jeremy Gibbons 2010, © WSO2 2005-2012 used with permission of the author(s).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Licensed under the Creative Commons 3.0 BY-SA (Attribution-Sharealike) license.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See </a:t>
            </a:r>
            <a:r>
              <a:rPr b="0" i="0" lang="en-US" sz="1200" u="sng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http://creativecommons.org/licenses/by-sa/3.0/</a:t>
            </a:r>
            <a:r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23" name="Google Shape;23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350963" y="9518650"/>
            <a:ext cx="1012825" cy="3603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24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503363" y="9671050"/>
            <a:ext cx="1012825" cy="360363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1"/>
          <p:cNvSpPr txBox="1"/>
          <p:nvPr/>
        </p:nvSpPr>
        <p:spPr>
          <a:xfrm>
            <a:off x="1168930" y="6344711"/>
            <a:ext cx="4942379" cy="4154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© Paul Fremantle 2016 except where credited elsewhere.  This work is licensed under a Creative Commons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Attribution-NonCommercial-ShareAlike 4.0 International License</a:t>
            </a:r>
            <a:b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See  </a:t>
            </a:r>
            <a:r>
              <a:rPr b="0" i="0" lang="en-US" sz="700" u="sng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http://creativecommons.org/licenses/by-nc-sa/4.0/</a:t>
            </a: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/>
          </a:p>
        </p:txBody>
      </p:sp>
      <p:pic>
        <p:nvPicPr>
          <p:cNvPr id="26" name="Google Shape;26;p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375635" y="6428175"/>
            <a:ext cx="792765" cy="279269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1"/>
    <p:sldLayoutId id="2147483649" r:id="rId12"/>
    <p:sldLayoutId id="2147483650" r:id="rId13"/>
    <p:sldLayoutId id="2147483651" r:id="rId14"/>
    <p:sldLayoutId id="2147483652" r:id="rId15"/>
    <p:sldLayoutId id="2147483653" r:id="rId16"/>
    <p:sldLayoutId id="2147483654" r:id="rId17"/>
    <p:sldLayoutId id="2147483655" r:id="rId18"/>
    <p:sldLayoutId id="2147483656" r:id="rId19"/>
    <p:sldLayoutId id="2147483657" r:id="rId20"/>
    <p:sldLayoutId id="2147483658" r:id="rId2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 b="0" i="0" sz="4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95" name="Google Shape;95;p13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" name="Google Shape;96;p13"/>
          <p:cNvSpPr txBox="1"/>
          <p:nvPr/>
        </p:nvSpPr>
        <p:spPr>
          <a:xfrm>
            <a:off x="1168930" y="6344711"/>
            <a:ext cx="4942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© Paul Fremantle 2016 except where credited elsewhere.  This work is licensed under a Creative Commons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Attribution-NonCommercial-ShareAlike 4.0 International License</a:t>
            </a:r>
            <a:b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See  </a:t>
            </a:r>
            <a:r>
              <a:rPr b="0" i="0" lang="en-US" sz="700" u="sng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  <a:hlinkClick r:id="rId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http://creativecommons.org/licenses/by-nc-sa/4.0/</a:t>
            </a: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/>
          </a:p>
        </p:txBody>
      </p:sp>
      <p:pic>
        <p:nvPicPr>
          <p:cNvPr id="97" name="Google Shape;97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5635" y="6428175"/>
            <a:ext cx="792765" cy="279269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3"/>
    <p:sldLayoutId id="2147483660" r:id="rId4"/>
    <p:sldLayoutId id="2147483661" r:id="rId5"/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  <p:sldLayoutId id="2147483668" r:id="rId12"/>
    <p:sldLayoutId id="2147483669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://mybank.com/account/11002123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://mybank.com/account/11002123/transactions" TargetMode="External"/><Relationship Id="rId4" Type="http://schemas.openxmlformats.org/officeDocument/2006/relationships/hyperlink" Target="http://mybank.com/account/11002123/transactions" TargetMode="External"/><Relationship Id="rId5" Type="http://schemas.openxmlformats.org/officeDocument/2006/relationships/hyperlink" Target="http://otherbank.com/ac/50893432/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otherbank.com/ac/88819999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1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5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5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Understanding HTTP </a:t>
            </a:r>
            <a:br>
              <a:rPr lang="en-US"/>
            </a:br>
            <a:r>
              <a:rPr lang="en-US"/>
              <a:t>and REST</a:t>
            </a:r>
            <a:endParaRPr/>
          </a:p>
        </p:txBody>
      </p:sp>
      <p:sp>
        <p:nvSpPr>
          <p:cNvPr id="169" name="Google Shape;169;p25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rPr lang="en-US"/>
              <a:t>Oxford University </a:t>
            </a:r>
            <a:endParaRPr/>
          </a:p>
          <a:p>
            <a:pPr indent="0" lvl="0" marL="0" rtl="0" algn="ctr"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rPr lang="en-US"/>
              <a:t>Software Engineering Programme</a:t>
            </a:r>
            <a:endParaRPr/>
          </a:p>
          <a:p>
            <a:pPr indent="0" lvl="0" marL="0" rtl="0" algn="ctr"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rPr lang="en-US"/>
              <a:t>April 2021</a:t>
            </a:r>
            <a:endParaRPr/>
          </a:p>
          <a:p>
            <a:pPr indent="0" lvl="0" marL="0" rtl="0" algn="ctr"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t/>
            </a:r>
            <a:endParaRPr/>
          </a:p>
        </p:txBody>
      </p:sp>
      <p:sp>
        <p:nvSpPr>
          <p:cNvPr id="170" name="Google Shape;170;p25"/>
          <p:cNvSpPr txBox="1"/>
          <p:nvPr/>
        </p:nvSpPr>
        <p:spPr>
          <a:xfrm>
            <a:off x="-1596231" y="926699"/>
            <a:ext cx="18466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p25"/>
          <p:cNvSpPr txBox="1"/>
          <p:nvPr/>
        </p:nvSpPr>
        <p:spPr>
          <a:xfrm>
            <a:off x="8118748" y="5351062"/>
            <a:ext cx="18466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REST</a:t>
            </a:r>
            <a:endParaRPr/>
          </a:p>
        </p:txBody>
      </p:sp>
      <p:sp>
        <p:nvSpPr>
          <p:cNvPr id="228" name="Google Shape;228;p34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1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b="1" lang="en-US"/>
              <a:t>Roy Fielding</a:t>
            </a:r>
            <a:r>
              <a:rPr lang="en-US"/>
              <a:t>, a principal author of HTTP</a:t>
            </a:r>
            <a:endParaRPr/>
          </a:p>
          <a:p>
            <a:pPr indent="-342900" lvl="0" marL="34290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PhD thesis </a:t>
            </a:r>
            <a:r>
              <a:rPr i="1" lang="en-US"/>
              <a:t>Architectural Styles and the Design of Network-based </a:t>
            </a:r>
            <a:endParaRPr/>
          </a:p>
          <a:p>
            <a:pPr indent="-342900" lvl="0" marL="34290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Subsequent article </a:t>
            </a:r>
            <a:r>
              <a:rPr i="1" lang="en-US"/>
              <a:t>Principled Design of the Modern Web Architecture </a:t>
            </a:r>
            <a:r>
              <a:rPr lang="en-US"/>
              <a:t>(ACM TOIT 2:2, 2002) </a:t>
            </a:r>
            <a:endParaRPr/>
          </a:p>
          <a:p>
            <a:pPr indent="-342900" lvl="0" marL="34290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Richardson &amp; Ruby, </a:t>
            </a:r>
            <a:r>
              <a:rPr i="1" lang="en-US"/>
              <a:t>RESTful Web Services </a:t>
            </a:r>
            <a:r>
              <a:rPr lang="en-US"/>
              <a:t>architectural patterns of the web </a:t>
            </a:r>
            <a:endParaRPr/>
          </a:p>
          <a:p>
            <a:pPr indent="-154940" lvl="0" marL="34290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60"/>
              <a:buFont typeface="Montserrat"/>
              <a:buNone/>
            </a:pPr>
            <a:r>
              <a:rPr lang="en-US" sz="3859"/>
              <a:t>Core ideas of REST</a:t>
            </a:r>
            <a:endParaRPr sz="3859"/>
          </a:p>
        </p:txBody>
      </p:sp>
      <p:sp>
        <p:nvSpPr>
          <p:cNvPr id="234" name="Google Shape;234;p35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“Treat HTTP seriously”</a:t>
            </a:r>
            <a:br>
              <a:rPr lang="en-US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Every “object” has a unique URL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Use the correct “VERB”: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–"/>
            </a:pPr>
            <a:r>
              <a:rPr lang="en-US"/>
              <a:t>GET, POST, PUT, DELETE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Use content-types properly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Use good HTTP return codes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Use hyperlinks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Richardson’s Maturity Model</a:t>
            </a:r>
            <a:endParaRPr/>
          </a:p>
        </p:txBody>
      </p:sp>
      <p:pic>
        <p:nvPicPr>
          <p:cNvPr id="240" name="Google Shape;240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5738" y="1353302"/>
            <a:ext cx="7783461" cy="46029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HTTP good bad and ugly</a:t>
            </a:r>
            <a:endParaRPr/>
          </a:p>
        </p:txBody>
      </p:sp>
      <p:sp>
        <p:nvSpPr>
          <p:cNvPr id="246" name="Google Shape;246;p37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Good</a:t>
            </a:r>
            <a:endParaRPr/>
          </a:p>
          <a:p>
            <a:pPr indent="-285750" lvl="1" marL="74295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GET reports/open-bugs HTTP/1.1</a:t>
            </a:r>
            <a:endParaRPr/>
          </a:p>
          <a:p>
            <a:pPr indent="-228600" lvl="2" marL="1143000" rtl="0" algn="l"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in contrast to RPC-style interaction</a:t>
            </a:r>
            <a:endParaRPr/>
          </a:p>
          <a:p>
            <a:pPr indent="-342900" lvl="0" marL="34290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Bad</a:t>
            </a:r>
            <a:endParaRPr/>
          </a:p>
          <a:p>
            <a:pPr indent="-285750" lvl="1" marL="74295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>
                <a:latin typeface="Droid Sans Mono"/>
                <a:ea typeface="Droid Sans Mono"/>
                <a:cs typeface="Droid Sans Mono"/>
                <a:sym typeface="Droid Sans Mono"/>
              </a:rPr>
              <a:t>POST /rpc HTTP/1.1</a:t>
            </a:r>
            <a:br>
              <a:rPr lang="en-US">
                <a:latin typeface="Droid Sans Mono"/>
                <a:ea typeface="Droid Sans Mono"/>
                <a:cs typeface="Droid Sans Mono"/>
                <a:sym typeface="Droid Sans Mono"/>
              </a:rPr>
            </a:br>
            <a:r>
              <a:rPr lang="en-US">
                <a:latin typeface="Droid Sans Mono"/>
                <a:ea typeface="Droid Sans Mono"/>
                <a:cs typeface="Droid Sans Mono"/>
                <a:sym typeface="Droid Sans Mono"/>
              </a:rPr>
              <a:t>Host: www.upcdatabase.com</a:t>
            </a:r>
            <a:br>
              <a:rPr lang="en-US">
                <a:latin typeface="Droid Sans Mono"/>
                <a:ea typeface="Droid Sans Mono"/>
                <a:cs typeface="Droid Sans Mono"/>
                <a:sym typeface="Droid Sans Mono"/>
              </a:rPr>
            </a:br>
            <a:r>
              <a:rPr lang="en-US">
                <a:latin typeface="Droid Sans Mono"/>
                <a:ea typeface="Droid Sans Mono"/>
                <a:cs typeface="Droid Sans Mono"/>
                <a:sym typeface="Droid Sans Mono"/>
              </a:rPr>
              <a:t>&lt;?xml version="1.0”&gt;</a:t>
            </a:r>
            <a:br>
              <a:rPr lang="en-US">
                <a:latin typeface="Droid Sans Mono"/>
                <a:ea typeface="Droid Sans Mono"/>
                <a:cs typeface="Droid Sans Mono"/>
                <a:sym typeface="Droid Sans Mono"/>
              </a:rPr>
            </a:br>
            <a:r>
              <a:rPr lang="en-US">
                <a:latin typeface="Droid Sans Mono"/>
                <a:ea typeface="Droid Sans Mono"/>
                <a:cs typeface="Droid Sans Mono"/>
                <a:sym typeface="Droid Sans Mono"/>
              </a:rPr>
              <a:t>	&lt;methodCall&gt;</a:t>
            </a:r>
            <a:br>
              <a:rPr lang="en-US">
                <a:latin typeface="Droid Sans Mono"/>
                <a:ea typeface="Droid Sans Mono"/>
                <a:cs typeface="Droid Sans Mono"/>
                <a:sym typeface="Droid Sans Mono"/>
              </a:rPr>
            </a:br>
            <a:r>
              <a:rPr lang="en-US">
                <a:latin typeface="Droid Sans Mono"/>
                <a:ea typeface="Droid Sans Mono"/>
                <a:cs typeface="Droid Sans Mono"/>
                <a:sym typeface="Droid Sans Mono"/>
              </a:rPr>
              <a:t>	&lt;methodName&gt;lookupUPC&lt;/methodName&gt; …</a:t>
            </a:r>
            <a:br>
              <a:rPr lang="en-US">
                <a:latin typeface="Droid Sans Mono"/>
                <a:ea typeface="Droid Sans Mono"/>
                <a:cs typeface="Droid Sans Mono"/>
                <a:sym typeface="Droid Sans Mono"/>
              </a:rPr>
            </a:br>
            <a:r>
              <a:rPr lang="en-US">
                <a:latin typeface="Droid Sans Mono"/>
                <a:ea typeface="Droid Sans Mono"/>
                <a:cs typeface="Droid Sans Mono"/>
                <a:sym typeface="Droid Sans Mono"/>
              </a:rPr>
              <a:t>&lt;/methodCall&gt;</a:t>
            </a:r>
            <a:endParaRPr/>
          </a:p>
          <a:p>
            <a:pPr indent="-342900" lvl="0" marL="34290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Ugly</a:t>
            </a:r>
            <a:endParaRPr/>
          </a:p>
          <a:p>
            <a:pPr indent="-285750" lvl="1" marL="742950" rtl="0" algn="l"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2400"/>
              <a:t>http://www.flickr.com/services/rest?method=search&amp;tags=cat</a:t>
            </a:r>
            <a:endParaRPr/>
          </a:p>
          <a:p>
            <a:pPr indent="-170180" lvl="0" marL="34290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Core HTTP Verbs</a:t>
            </a:r>
            <a:endParaRPr/>
          </a:p>
        </p:txBody>
      </p:sp>
      <p:sp>
        <p:nvSpPr>
          <p:cNvPr id="253" name="Google Shape;253;p38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-334327" lvl="0" marL="457200" rtl="0" algn="l">
              <a:spcBef>
                <a:spcPts val="360"/>
              </a:spcBef>
              <a:spcAft>
                <a:spcPts val="0"/>
              </a:spcAft>
              <a:buSzPct val="56250"/>
              <a:buChar char="●"/>
            </a:pPr>
            <a:r>
              <a:rPr lang="en-US"/>
              <a:t>GET</a:t>
            </a:r>
            <a:endParaRPr/>
          </a:p>
          <a:p>
            <a:pPr indent="-334327" lvl="1" marL="914400" rtl="0" algn="l">
              <a:spcBef>
                <a:spcPts val="0"/>
              </a:spcBef>
              <a:spcAft>
                <a:spcPts val="0"/>
              </a:spcAft>
              <a:buSzPct val="64285"/>
              <a:buChar char="○"/>
            </a:pPr>
            <a:r>
              <a:rPr lang="en-US"/>
              <a:t>get a representation of a resource</a:t>
            </a:r>
            <a:endParaRPr/>
          </a:p>
          <a:p>
            <a:pPr indent="-334327" lvl="1" marL="914400" rtl="0" algn="l">
              <a:spcBef>
                <a:spcPts val="0"/>
              </a:spcBef>
              <a:spcAft>
                <a:spcPts val="0"/>
              </a:spcAft>
              <a:buSzPct val="64285"/>
              <a:buChar char="○"/>
            </a:pPr>
            <a:r>
              <a:rPr lang="en-US"/>
              <a:t>no side effects or updates to the resource</a:t>
            </a:r>
            <a:endParaRPr/>
          </a:p>
          <a:p>
            <a:pPr indent="-334327" lvl="1" marL="914400" rtl="0" algn="l">
              <a:spcBef>
                <a:spcPts val="0"/>
              </a:spcBef>
              <a:spcAft>
                <a:spcPts val="0"/>
              </a:spcAft>
              <a:buSzPct val="64285"/>
              <a:buChar char="○"/>
            </a:pPr>
            <a:r>
              <a:rPr lang="en-US"/>
              <a:t>cacheable &amp; idempotent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56250"/>
              <a:buChar char="●"/>
            </a:pPr>
            <a:r>
              <a:rPr lang="en-US"/>
              <a:t>PUT</a:t>
            </a:r>
            <a:endParaRPr/>
          </a:p>
          <a:p>
            <a:pPr indent="-334327" lvl="1" marL="914400" rtl="0" algn="l">
              <a:spcBef>
                <a:spcPts val="0"/>
              </a:spcBef>
              <a:spcAft>
                <a:spcPts val="0"/>
              </a:spcAft>
              <a:buSzPct val="64285"/>
              <a:buChar char="○"/>
            </a:pPr>
            <a:r>
              <a:rPr lang="en-US"/>
              <a:t>update a resource</a:t>
            </a:r>
            <a:endParaRPr/>
          </a:p>
          <a:p>
            <a:pPr indent="-334327" lvl="1" marL="914400" rtl="0" algn="l">
              <a:spcBef>
                <a:spcPts val="0"/>
              </a:spcBef>
              <a:spcAft>
                <a:spcPts val="0"/>
              </a:spcAft>
              <a:buSzPct val="64285"/>
              <a:buChar char="○"/>
            </a:pPr>
            <a:r>
              <a:rPr lang="en-US"/>
              <a:t>idempotent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56250"/>
              <a:buChar char="●"/>
            </a:pPr>
            <a:r>
              <a:rPr lang="en-US"/>
              <a:t>POST</a:t>
            </a:r>
            <a:endParaRPr/>
          </a:p>
          <a:p>
            <a:pPr indent="-334327" lvl="1" marL="914400" rtl="0" algn="l">
              <a:spcBef>
                <a:spcPts val="0"/>
              </a:spcBef>
              <a:spcAft>
                <a:spcPts val="0"/>
              </a:spcAft>
              <a:buSzPct val="64285"/>
              <a:buChar char="○"/>
            </a:pPr>
            <a:r>
              <a:rPr lang="en-US"/>
              <a:t>create a new resource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56250"/>
              <a:buChar char="●"/>
            </a:pPr>
            <a:r>
              <a:rPr lang="en-US"/>
              <a:t>DELETE</a:t>
            </a:r>
            <a:endParaRPr/>
          </a:p>
          <a:p>
            <a:pPr indent="-334327" lvl="1" marL="914400" rtl="0" algn="l">
              <a:spcBef>
                <a:spcPts val="0"/>
              </a:spcBef>
              <a:spcAft>
                <a:spcPts val="0"/>
              </a:spcAft>
              <a:buSzPct val="64285"/>
              <a:buChar char="○"/>
            </a:pPr>
            <a:r>
              <a:rPr lang="en-US"/>
              <a:t>remove a resource</a:t>
            </a:r>
            <a:endParaRPr/>
          </a:p>
          <a:p>
            <a:pPr indent="-334327" lvl="1" marL="914400" rtl="0" algn="l">
              <a:spcBef>
                <a:spcPts val="0"/>
              </a:spcBef>
              <a:spcAft>
                <a:spcPts val="0"/>
              </a:spcAft>
              <a:buSzPct val="64285"/>
              <a:buChar char="○"/>
            </a:pPr>
            <a:r>
              <a:rPr lang="en-US"/>
              <a:t>idempotent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URLs for resources</a:t>
            </a:r>
            <a:endParaRPr/>
          </a:p>
        </p:txBody>
      </p:sp>
      <p:sp>
        <p:nvSpPr>
          <p:cNvPr id="260" name="Google Shape;260;p39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http://mybank.com/account/11002123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→ 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{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	balance: 1100.10,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	transactions: </a:t>
            </a:r>
            <a:endParaRPr/>
          </a:p>
          <a:p>
            <a:pPr indent="457200" lvl="0" marL="45720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“/account/11002123/transactions”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}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Hyperlinks</a:t>
            </a:r>
            <a:endParaRPr/>
          </a:p>
        </p:txBody>
      </p:sp>
      <p:sp>
        <p:nvSpPr>
          <p:cNvPr id="267" name="Google Shape;267;p40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400" u="sng">
                <a:solidFill>
                  <a:schemeClr val="hlink"/>
                </a:solidFill>
                <a:hlinkClick r:id="rId3"/>
              </a:rPr>
              <a:t>http://mybank.com/</a:t>
            </a:r>
            <a:r>
              <a:rPr lang="en-US" sz="2400" u="sng">
                <a:solidFill>
                  <a:schemeClr val="hlink"/>
                </a:solidFill>
                <a:hlinkClick r:id="rId4"/>
              </a:rPr>
              <a:t>account/11002123/transactions/1</a:t>
            </a:r>
            <a:r>
              <a:rPr lang="en-US" sz="2400"/>
              <a:t>→ </a:t>
            </a:r>
            <a:endParaRPr sz="24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400"/>
              <a:t>{</a:t>
            </a:r>
            <a:endParaRPr sz="24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400"/>
              <a:t>	from: “</a:t>
            </a:r>
            <a:r>
              <a:rPr lang="en-US" sz="2400" u="sng">
                <a:solidFill>
                  <a:schemeClr val="hlink"/>
                </a:solidFill>
                <a:hlinkClick r:id="rId5"/>
              </a:rPr>
              <a:t>http://otherbank.com/ac/50893432/</a:t>
            </a:r>
            <a:r>
              <a:rPr lang="en-US" sz="2400"/>
              <a:t>”,</a:t>
            </a:r>
            <a:endParaRPr sz="24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400"/>
              <a:t>	to: “/account/11002123”</a:t>
            </a:r>
            <a:endParaRPr sz="24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400"/>
              <a:t>	amount: 34.12,</a:t>
            </a:r>
            <a:endParaRPr sz="24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400"/>
              <a:t>	date: “1/1/2021”</a:t>
            </a:r>
            <a:endParaRPr sz="24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400"/>
              <a:t>}</a:t>
            </a:r>
            <a:endParaRPr sz="24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PUT vs POST</a:t>
            </a:r>
            <a:endParaRPr/>
          </a:p>
        </p:txBody>
      </p:sp>
      <p:sp>
        <p:nvSpPr>
          <p:cNvPr id="273" name="Google Shape;273;p4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406400" lvl="0" marL="34290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creation by either PUT to new URI or POST to existing URI</a:t>
            </a:r>
            <a:endParaRPr/>
          </a:p>
          <a:p>
            <a:pPr indent="-374650" lvl="1" marL="74295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ts val="3200"/>
              <a:buChar char="–"/>
            </a:pPr>
            <a:r>
              <a:rPr lang="en-US"/>
              <a:t>use PUT when client chooses URI; </a:t>
            </a:r>
            <a:endParaRPr/>
          </a:p>
          <a:p>
            <a:pPr indent="-374650" lvl="1" marL="74295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ts val="3200"/>
              <a:buChar char="–"/>
            </a:pPr>
            <a:r>
              <a:rPr lang="en-US"/>
              <a:t>use POST when server chooses</a:t>
            </a:r>
            <a:endParaRPr/>
          </a:p>
          <a:p>
            <a:pPr indent="-228600" lvl="2" marL="1143000" rtl="0" algn="l">
              <a:spcBef>
                <a:spcPts val="476"/>
              </a:spcBef>
              <a:spcAft>
                <a:spcPts val="0"/>
              </a:spcAft>
              <a:buSzPts val="1800"/>
              <a:buChar char="•"/>
            </a:pPr>
            <a:r>
              <a:rPr lang="en-US" sz="2800"/>
              <a:t>typically, create a “subordinate” resource with a POST to its parent</a:t>
            </a:r>
            <a:endParaRPr/>
          </a:p>
          <a:p>
            <a:pPr indent="-373380" lvl="0" marL="34290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successful POST returns code 201 ‘Created’ with Location header</a:t>
            </a:r>
            <a:endParaRPr b="1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POST example</a:t>
            </a:r>
            <a:endParaRPr/>
          </a:p>
        </p:txBody>
      </p:sp>
      <p:sp>
        <p:nvSpPr>
          <p:cNvPr id="280" name="Google Shape;280;p42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3100"/>
              <a:t>POST /account/11002123/transactions</a:t>
            </a:r>
            <a:endParaRPr sz="31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31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900"/>
              <a:t>{ </a:t>
            </a:r>
            <a:endParaRPr sz="29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900"/>
              <a:t>	to: “</a:t>
            </a:r>
            <a:r>
              <a:rPr lang="en-US" sz="2900" u="sng">
                <a:solidFill>
                  <a:schemeClr val="hlink"/>
                </a:solidFill>
                <a:hlinkClick r:id="rId3"/>
              </a:rPr>
              <a:t>https://otherbank.com/ac/88819999</a:t>
            </a:r>
            <a:r>
              <a:rPr lang="en-US" sz="2900"/>
              <a:t>”,</a:t>
            </a:r>
            <a:endParaRPr sz="29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900"/>
              <a:t>	amount: “23.11”,</a:t>
            </a:r>
            <a:endParaRPr sz="29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900"/>
              <a:t>	date: “1/1/2021”</a:t>
            </a:r>
            <a:endParaRPr sz="29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900"/>
              <a:t>}</a:t>
            </a:r>
            <a:endParaRPr sz="29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29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900"/>
              <a:t>returns</a:t>
            </a:r>
            <a:endParaRPr sz="29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900"/>
              <a:t>201 Created</a:t>
            </a:r>
            <a:endParaRPr sz="29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900"/>
              <a:t>Location: /account/11002123/transactions/2 </a:t>
            </a:r>
            <a:endParaRPr sz="29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900"/>
              <a:t>	</a:t>
            </a:r>
            <a:endParaRPr sz="29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Resource Representations and States</a:t>
            </a:r>
            <a:endParaRPr/>
          </a:p>
        </p:txBody>
      </p:sp>
      <p:sp>
        <p:nvSpPr>
          <p:cNvPr id="286" name="Google Shape;286;p4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0000" lnSpcReduction="20000"/>
          </a:bodyPr>
          <a:lstStyle/>
          <a:p>
            <a:pPr indent="-32766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Interact with services using representations of resources.</a:t>
            </a:r>
            <a:endParaRPr/>
          </a:p>
          <a:p>
            <a:pPr indent="-272415" lvl="1" marL="742950" rtl="0" algn="l"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An XML representation</a:t>
            </a:r>
            <a:endParaRPr/>
          </a:p>
          <a:p>
            <a:pPr indent="-272415" lvl="1" marL="742950" rtl="0" algn="l"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A JSON representation </a:t>
            </a:r>
            <a:endParaRPr/>
          </a:p>
          <a:p>
            <a:pPr indent="-327660" lvl="0" marL="342900" rtl="0" algn="l"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An object referenced by one URI can have different formats available.</a:t>
            </a:r>
            <a:endParaRPr/>
          </a:p>
          <a:p>
            <a:pPr indent="-313690" lvl="1" marL="742950" rtl="0" algn="l"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ct val="114285"/>
              <a:buChar char="–"/>
            </a:pPr>
            <a:r>
              <a:rPr lang="en-US"/>
              <a:t>A mobile application may need JSON</a:t>
            </a:r>
            <a:endParaRPr/>
          </a:p>
          <a:p>
            <a:pPr indent="-272415" lvl="1" marL="742950" rtl="0" algn="l"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A Java application may need XML.</a:t>
            </a:r>
            <a:endParaRPr/>
          </a:p>
          <a:p>
            <a:pPr indent="-327660" lvl="0" marL="342900" rtl="0" algn="l"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Utilize the Content-Type header</a:t>
            </a:r>
            <a:endParaRPr/>
          </a:p>
          <a:p>
            <a:pPr indent="-272415" lvl="1" marL="742950" rtl="0" algn="l"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And the Accept: header</a:t>
            </a:r>
            <a:endParaRPr/>
          </a:p>
          <a:p>
            <a:pPr indent="-327660" lvl="0" marL="342900" rtl="0" algn="l"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Communicate in a stateless manner</a:t>
            </a:r>
            <a:endParaRPr/>
          </a:p>
          <a:p>
            <a:pPr indent="-272415" lvl="1" marL="742950" rtl="0" algn="l"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Stateless applications are far more scaleable</a:t>
            </a:r>
            <a:endParaRPr/>
          </a:p>
          <a:p>
            <a:pPr indent="-147955" lvl="1" marL="742950" rtl="0" algn="l"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-185420" lvl="0" marL="342900" rtl="0" algn="l"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World Wide Web</a:t>
            </a:r>
            <a:endParaRPr/>
          </a:p>
        </p:txBody>
      </p:sp>
      <p:sp>
        <p:nvSpPr>
          <p:cNvPr id="177" name="Google Shape;177;p26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7500" lnSpcReduction="2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navigating document collections</a:t>
            </a:r>
            <a:endParaRPr/>
          </a:p>
          <a:p>
            <a:pPr indent="-342900" lvl="0" marL="342900" rtl="0" algn="l"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multimedia documents</a:t>
            </a:r>
            <a:endParaRPr/>
          </a:p>
          <a:p>
            <a:pPr indent="-342900" lvl="0" marL="342900" rtl="0" algn="l"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hypertext cross-references</a:t>
            </a:r>
            <a:endParaRPr/>
          </a:p>
          <a:p>
            <a:pPr indent="-342900" lvl="0" marL="342900" rtl="0" algn="l"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hypertext markup language</a:t>
            </a:r>
            <a:endParaRPr/>
          </a:p>
          <a:p>
            <a:pPr indent="-342900" lvl="0" marL="342900" rtl="0" algn="l"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(HTML)</a:t>
            </a:r>
            <a:endParaRPr/>
          </a:p>
          <a:p>
            <a:pPr indent="-342900" lvl="0" marL="342900" rtl="0" algn="l"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hypertext transfer protocol</a:t>
            </a:r>
            <a:endParaRPr/>
          </a:p>
          <a:p>
            <a:pPr indent="-342900" lvl="0" marL="342900" rtl="0" algn="l"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(HTTP)</a:t>
            </a:r>
            <a:endParaRPr/>
          </a:p>
          <a:p>
            <a:pPr indent="-342900" lvl="0" marL="342900" rtl="0" algn="l"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Tim Berners-Lee at CERN, 1989–1992</a:t>
            </a:r>
            <a:endParaRPr/>
          </a:p>
        </p:txBody>
      </p:sp>
      <p:pic>
        <p:nvPicPr>
          <p:cNvPr id="178" name="Google Shape;178;p26"/>
          <p:cNvPicPr preferRelativeResize="0"/>
          <p:nvPr>
            <p:ph idx="2" type="body"/>
          </p:nvPr>
        </p:nvPicPr>
        <p:blipFill rotWithShape="1">
          <a:blip r:embed="rId3">
            <a:alphaModFix/>
          </a:blip>
          <a:srcRect b="6876" l="0" r="0" t="6877"/>
          <a:stretch/>
        </p:blipFill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Hypertext as the Engine of Application State</a:t>
            </a:r>
            <a:endParaRPr/>
          </a:p>
        </p:txBody>
      </p:sp>
      <p:sp>
        <p:nvSpPr>
          <p:cNvPr id="292" name="Google Shape;292;p44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62500" lnSpcReduction="20000"/>
          </a:bodyPr>
          <a:lstStyle/>
          <a:p>
            <a:pPr indent="-215900" lvl="0" marL="3429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-342900" lvl="0" marL="34290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Resources are identified by URIs</a:t>
            </a:r>
            <a:endParaRPr/>
          </a:p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↓</a:t>
            </a:r>
            <a:endParaRPr/>
          </a:p>
          <a:p>
            <a:pPr indent="-342900" lvl="0" marL="34290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Clients communicate with resources via requests using a</a:t>
            </a:r>
            <a:endParaRPr/>
          </a:p>
          <a:p>
            <a:pPr indent="-342900" lvl="0" marL="34290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standard set of methods</a:t>
            </a:r>
            <a:endParaRPr/>
          </a:p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↓</a:t>
            </a:r>
            <a:endParaRPr/>
          </a:p>
          <a:p>
            <a:pPr indent="-342900" lvl="0" marL="34290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Requests and responses contain resource representations</a:t>
            </a:r>
            <a:endParaRPr/>
          </a:p>
          <a:p>
            <a:pPr indent="-342900" lvl="0" marL="34290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in formats identified by media types</a:t>
            </a:r>
            <a:endParaRPr/>
          </a:p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↓</a:t>
            </a:r>
            <a:endParaRPr/>
          </a:p>
          <a:p>
            <a:pPr indent="-342900" lvl="0" marL="34290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Responses contain URIs that link to further resources</a:t>
            </a:r>
            <a:endParaRPr/>
          </a:p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↓</a:t>
            </a:r>
            <a:endParaRPr/>
          </a:p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Beginning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REST description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more later!</a:t>
            </a:r>
            <a:endParaRPr/>
          </a:p>
        </p:txBody>
      </p:sp>
      <p:pic>
        <p:nvPicPr>
          <p:cNvPr id="298" name="Google Shape;298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00301" y="1277938"/>
            <a:ext cx="6639764" cy="52979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Return codes</a:t>
            </a:r>
            <a:endParaRPr/>
          </a:p>
        </p:txBody>
      </p:sp>
      <p:sp>
        <p:nvSpPr>
          <p:cNvPr id="304" name="Google Shape;304;p46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Good RESTful design means proper use of return codes…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Why?</a:t>
            </a:r>
            <a:endParaRPr/>
          </a:p>
          <a:p>
            <a:pPr indent="0" lvl="1" marL="4572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HTTP return codes</a:t>
            </a:r>
            <a:endParaRPr/>
          </a:p>
        </p:txBody>
      </p:sp>
      <p:pic>
        <p:nvPicPr>
          <p:cNvPr id="310" name="Google Shape;310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5955" y="1282700"/>
            <a:ext cx="8169692" cy="4819120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47"/>
          <p:cNvSpPr/>
          <p:nvPr/>
        </p:nvSpPr>
        <p:spPr>
          <a:xfrm>
            <a:off x="4420200" y="6596390"/>
            <a:ext cx="4572000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http://www.cheat-sheets.org/saved-copy/http-response-codes-1.pdf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4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Client Error Codes</a:t>
            </a:r>
            <a:endParaRPr/>
          </a:p>
        </p:txBody>
      </p:sp>
      <p:pic>
        <p:nvPicPr>
          <p:cNvPr id="317" name="Google Shape;317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3189" y="1417638"/>
            <a:ext cx="8197172" cy="48151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Server Error Codes</a:t>
            </a:r>
            <a:endParaRPr/>
          </a:p>
        </p:txBody>
      </p:sp>
      <p:pic>
        <p:nvPicPr>
          <p:cNvPr id="323" name="Google Shape;323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5531" y="1911349"/>
            <a:ext cx="8338874" cy="17287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50"/>
          <p:cNvSpPr txBox="1"/>
          <p:nvPr>
            <p:ph type="title"/>
          </p:nvPr>
        </p:nvSpPr>
        <p:spPr>
          <a:xfrm>
            <a:off x="457200" y="24082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Implementing REST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5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Just do it?!</a:t>
            </a:r>
            <a:endParaRPr/>
          </a:p>
        </p:txBody>
      </p:sp>
      <p:pic>
        <p:nvPicPr>
          <p:cNvPr id="335" name="Google Shape;335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71450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5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A good answer if you already know</a:t>
            </a:r>
            <a:endParaRPr/>
          </a:p>
        </p:txBody>
      </p:sp>
      <p:sp>
        <p:nvSpPr>
          <p:cNvPr id="341" name="Google Shape;341;p52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HTTP coding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JSON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etc</a:t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5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Why use a framework?</a:t>
            </a:r>
            <a:endParaRPr/>
          </a:p>
        </p:txBody>
      </p:sp>
      <p:sp>
        <p:nvSpPr>
          <p:cNvPr id="347" name="Google Shape;347;p53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Routing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Separate logic for different verbs, paths, content-types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Cacheing and content negotiation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Data format manipulation 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Translation to/from JSON</a:t>
            </a:r>
            <a:endParaRPr/>
          </a:p>
          <a:p>
            <a:pPr indent="-431800" lvl="0" marL="342900" rtl="0" algn="l">
              <a:spcBef>
                <a:spcPts val="640"/>
              </a:spcBef>
              <a:spcAft>
                <a:spcPts val="0"/>
              </a:spcAft>
              <a:buSzPts val="3200"/>
              <a:buChar char="•"/>
            </a:pPr>
            <a:r>
              <a:rPr lang="en-US"/>
              <a:t>Readability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Security!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HTTP</a:t>
            </a:r>
            <a:endParaRPr/>
          </a:p>
        </p:txBody>
      </p:sp>
      <p:sp>
        <p:nvSpPr>
          <p:cNvPr id="184" name="Google Shape;184;p27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two-way transmission of requests and responses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layered over TCP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essentially stateless (but. . . )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standard extensions for security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5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Labs approach</a:t>
            </a:r>
            <a:endParaRPr/>
          </a:p>
        </p:txBody>
      </p:sp>
      <p:sp>
        <p:nvSpPr>
          <p:cNvPr id="354" name="Google Shape;354;p54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Express + tsoa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36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Built in routing, controllers, structure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Caching, etags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Decorations/annotations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Swagger generation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Security / Authentication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Labs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/>
              <a:t>What exactly does what?</a:t>
            </a:r>
            <a:endParaRPr sz="3400"/>
          </a:p>
        </p:txBody>
      </p:sp>
      <p:sp>
        <p:nvSpPr>
          <p:cNvPr id="361" name="Google Shape;361;p55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70000" lnSpcReduction="20000"/>
          </a:bodyPr>
          <a:lstStyle/>
          <a:p>
            <a:pPr indent="-308610" lvl="0" marL="457200" rtl="0" algn="l">
              <a:spcBef>
                <a:spcPts val="360"/>
              </a:spcBef>
              <a:spcAft>
                <a:spcPts val="0"/>
              </a:spcAft>
              <a:buSzPct val="56250"/>
              <a:buChar char="•"/>
            </a:pPr>
            <a:r>
              <a:rPr lang="en-US"/>
              <a:t>yarn</a:t>
            </a:r>
            <a:endParaRPr/>
          </a:p>
          <a:p>
            <a:pPr indent="-308610" lvl="1" marL="914400" rtl="0" algn="l">
              <a:spcBef>
                <a:spcPts val="0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a package manager for Node (like npm)</a:t>
            </a:r>
            <a:endParaRPr/>
          </a:p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ct val="56250"/>
              <a:buChar char="•"/>
            </a:pPr>
            <a:r>
              <a:rPr lang="en-US"/>
              <a:t>Node</a:t>
            </a:r>
            <a:endParaRPr/>
          </a:p>
          <a:p>
            <a:pPr indent="-308610" lvl="1" marL="914400" rtl="0" algn="l">
              <a:spcBef>
                <a:spcPts val="0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Running Javascript on the server</a:t>
            </a:r>
            <a:endParaRPr/>
          </a:p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ct val="56250"/>
              <a:buChar char="•"/>
            </a:pPr>
            <a:r>
              <a:rPr lang="en-US"/>
              <a:t>Typescript</a:t>
            </a:r>
            <a:endParaRPr/>
          </a:p>
          <a:p>
            <a:pPr indent="-308610" lvl="1" marL="914400" rtl="0" algn="l">
              <a:spcBef>
                <a:spcPts val="0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Adding type safety to node/js</a:t>
            </a:r>
            <a:endParaRPr/>
          </a:p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ct val="56250"/>
              <a:buChar char="•"/>
            </a:pPr>
            <a:r>
              <a:rPr lang="en-US"/>
              <a:t>Express</a:t>
            </a:r>
            <a:endParaRPr/>
          </a:p>
          <a:p>
            <a:pPr indent="-308610" lvl="1" marL="914400" rtl="0" algn="l">
              <a:spcBef>
                <a:spcPts val="0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The web server and core HTTP support</a:t>
            </a:r>
            <a:endParaRPr/>
          </a:p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ct val="56250"/>
              <a:buChar char="•"/>
            </a:pPr>
            <a:r>
              <a:rPr lang="en-US"/>
              <a:t>tsoa </a:t>
            </a:r>
            <a:endParaRPr/>
          </a:p>
          <a:p>
            <a:pPr indent="-308610" lvl="1" marL="914400" rtl="0" algn="l">
              <a:spcBef>
                <a:spcPts val="0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Adds @GET, etc, and generates Swagger/OpenAPI (coming in later exercise)</a:t>
            </a:r>
            <a:endParaRPr/>
          </a:p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ct val="56250"/>
              <a:buChar char="•"/>
            </a:pPr>
            <a:r>
              <a:rPr lang="en-US"/>
              <a:t>typeorm</a:t>
            </a:r>
            <a:endParaRPr/>
          </a:p>
          <a:p>
            <a:pPr indent="-308610" lvl="1" marL="914400" rtl="0" algn="l">
              <a:spcBef>
                <a:spcPts val="0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Maps typescript objects into databases neatly</a:t>
            </a:r>
            <a:endParaRPr/>
          </a:p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ct val="56250"/>
              <a:buChar char="•"/>
            </a:pPr>
            <a:r>
              <a:rPr lang="en-US"/>
              <a:t>nodemon</a:t>
            </a:r>
            <a:endParaRPr/>
          </a:p>
          <a:p>
            <a:pPr indent="-308610" lvl="1" marL="914400" rtl="0" algn="l">
              <a:spcBef>
                <a:spcPts val="0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Checks for changed code and restarts tests/servers</a:t>
            </a:r>
            <a:endParaRPr/>
          </a:p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ct val="56250"/>
              <a:buChar char="•"/>
            </a:pPr>
            <a:r>
              <a:rPr lang="en-US"/>
              <a:t>newman</a:t>
            </a:r>
            <a:endParaRPr/>
          </a:p>
          <a:p>
            <a:pPr indent="-308610" lvl="1" marL="914400" rtl="0" algn="l">
              <a:spcBef>
                <a:spcPts val="0"/>
              </a:spcBef>
              <a:spcAft>
                <a:spcPts val="0"/>
              </a:spcAft>
              <a:buSzPct val="64285"/>
              <a:buChar char="–"/>
            </a:pPr>
            <a:r>
              <a:rPr lang="en-US"/>
              <a:t>Runs postman tests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Clients?</a:t>
            </a:r>
            <a:endParaRPr/>
          </a:p>
        </p:txBody>
      </p:sp>
      <p:sp>
        <p:nvSpPr>
          <p:cNvPr id="368" name="Google Shape;368;p56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spcBef>
                <a:spcPts val="36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Typically HTTP clients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OpenAPI/Swagger can help you generate client code automatically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Multiple choices again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Python: httplib2, http.client, requests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Node: http, </a:t>
            </a:r>
            <a:r>
              <a:rPr lang="en-US"/>
              <a:t>axios, superagent, etc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Java: JAXRS, Apache HTTPClient, builtin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5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Summary</a:t>
            </a:r>
            <a:endParaRPr/>
          </a:p>
        </p:txBody>
      </p:sp>
      <p:sp>
        <p:nvSpPr>
          <p:cNvPr id="374" name="Google Shape;374;p57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Basic REST concepts: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Use the right VERB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Use the right return code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Use well defined media types</a:t>
            </a:r>
            <a:endParaRPr/>
          </a:p>
          <a:p>
            <a:pPr indent="-228600" lvl="2" marL="11430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Resource representation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Use hyperlinks for HATEOAS</a:t>
            </a:r>
            <a:endParaRPr/>
          </a:p>
          <a:p>
            <a:pPr indent="0" lvl="1" marL="4572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5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Our sample Purchase service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5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Create an Order</a:t>
            </a:r>
            <a:endParaRPr/>
          </a:p>
        </p:txBody>
      </p:sp>
      <p:pic>
        <p:nvPicPr>
          <p:cNvPr id="386" name="Google Shape;386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7235" y="290032"/>
            <a:ext cx="8936381" cy="5262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6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t/>
            </a:r>
            <a:endParaRPr/>
          </a:p>
        </p:txBody>
      </p:sp>
      <p:pic>
        <p:nvPicPr>
          <p:cNvPr id="393" name="Google Shape;393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2900" y="177800"/>
            <a:ext cx="8445500" cy="650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6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Questions?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t/>
            </a:r>
            <a:endParaRPr/>
          </a:p>
        </p:txBody>
      </p:sp>
      <p:pic>
        <p:nvPicPr>
          <p:cNvPr id="190" name="Google Shape;190;p28"/>
          <p:cNvPicPr preferRelativeResize="0"/>
          <p:nvPr/>
        </p:nvPicPr>
        <p:blipFill rotWithShape="1">
          <a:blip r:embed="rId3">
            <a:alphaModFix/>
          </a:blip>
          <a:srcRect b="0" l="0" r="30702" t="23580"/>
          <a:stretch/>
        </p:blipFill>
        <p:spPr>
          <a:xfrm>
            <a:off x="0" y="0"/>
            <a:ext cx="9144000" cy="6045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HTTP “Verbs”</a:t>
            </a:r>
            <a:endParaRPr/>
          </a:p>
        </p:txBody>
      </p:sp>
      <p:sp>
        <p:nvSpPr>
          <p:cNvPr id="196" name="Google Shape;196;p29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GET uri</a:t>
            </a:r>
            <a:endParaRPr/>
          </a:p>
          <a:p>
            <a:pPr indent="-285750" lvl="1" marL="74295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read a document; should be “safe”</a:t>
            </a:r>
            <a:endParaRPr/>
          </a:p>
          <a:p>
            <a:pPr indent="-342900" lvl="0" marL="34290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PUT uri, data</a:t>
            </a:r>
            <a:endParaRPr/>
          </a:p>
          <a:p>
            <a:pPr indent="-285750" lvl="1" marL="74295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create or modify a resource; should be idempotent</a:t>
            </a:r>
            <a:endParaRPr/>
          </a:p>
          <a:p>
            <a:pPr indent="-342900" lvl="0" marL="34290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POST uri, data</a:t>
            </a:r>
            <a:endParaRPr/>
          </a:p>
          <a:p>
            <a:pPr indent="-285750" lvl="1" marL="74295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create a subordinate resource</a:t>
            </a:r>
            <a:endParaRPr/>
          </a:p>
          <a:p>
            <a:pPr indent="-342900" lvl="0" marL="34290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DELETE uri</a:t>
            </a:r>
            <a:endParaRPr/>
          </a:p>
          <a:p>
            <a:pPr indent="-285750" lvl="1" marL="74295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delete a resource; should be idempotent</a:t>
            </a:r>
            <a:endParaRPr/>
          </a:p>
          <a:p>
            <a:pPr indent="-342900" lvl="0" marL="34290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(also HEAD, TRACE, OPTIONS, CONNECT and now PATCH)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More VERBS</a:t>
            </a:r>
            <a:endParaRPr/>
          </a:p>
        </p:txBody>
      </p:sp>
      <p:sp>
        <p:nvSpPr>
          <p:cNvPr id="203" name="Google Shape;203;p30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spcBef>
                <a:spcPts val="36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HEAD - just get the metadata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OPTIONS - which verbs are supported?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PATCH - just send the updates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Examples of Design Patterns</a:t>
            </a:r>
            <a:endParaRPr/>
          </a:p>
        </p:txBody>
      </p:sp>
      <p:pic>
        <p:nvPicPr>
          <p:cNvPr id="209" name="Google Shape;209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386030"/>
            <a:ext cx="5080000" cy="402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81600" y="1557430"/>
            <a:ext cx="3606800" cy="431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REST is a design pattern</a:t>
            </a:r>
            <a:endParaRPr/>
          </a:p>
        </p:txBody>
      </p:sp>
      <p:sp>
        <p:nvSpPr>
          <p:cNvPr id="216" name="Google Shape;216;p32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397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/>
              <a:t>Also characterized as an </a:t>
            </a:r>
            <a:r>
              <a:rPr b="1" i="1" lang="en-US"/>
              <a:t>Architectural Style </a:t>
            </a:r>
            <a:r>
              <a:rPr lang="en-US"/>
              <a:t>(aka an architecture design pattern)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3"/>
          <p:cNvSpPr txBox="1"/>
          <p:nvPr>
            <p:ph type="title"/>
          </p:nvPr>
        </p:nvSpPr>
        <p:spPr>
          <a:xfrm>
            <a:off x="722313" y="2730500"/>
            <a:ext cx="7772400" cy="1362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Doesn’t REST just mean using HTTP?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